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_rels/presentation.xml.rels" ContentType="application/vnd.openxmlformats-package.relationships+xml"/>
  <Override PartName="/ppt/slides/slide13.xml" ContentType="application/vnd.openxmlformats-officedocument.presentationml.slide+xml"/>
  <Override PartName="/ppt/slides/slide11.xml" ContentType="application/vnd.openxmlformats-officedocument.presentationml.slide+xml"/>
  <Override PartName="/ppt/slides/slide10.xml" ContentType="application/vnd.openxmlformats-officedocument.presentationml.slide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7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6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8.xml" ContentType="application/vnd.openxmlformats-officedocument.presentationml.slide+xml"/>
  <Override PartName="/ppt/slides/slide7.xml" ContentType="application/vnd.openxmlformats-officedocument.presentationml.slide+xml"/>
  <Override PartName="/ppt/slides/slide5.xml" ContentType="application/vnd.openxmlformats-officedocument.presentationml.slide+xml"/>
  <Override PartName="/ppt/slides/slide4.xml" ContentType="application/vnd.openxmlformats-officedocument.presentationml.slide+xml"/>
  <Override PartName="/ppt/slides/slide3.xml" ContentType="application/vnd.openxmlformats-officedocument.presentationml.slide+xml"/>
  <Override PartName="/ppt/slides/slide6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Layouts/slideLayout24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media/image14.png" ContentType="image/png"/>
  <Override PartName="/ppt/media/image13.png" ContentType="image/png"/>
  <Override PartName="/ppt/media/image12.png" ContentType="image/png"/>
  <Override PartName="/ppt/media/image10.png" ContentType="image/png"/>
  <Override PartName="/ppt/media/image9.png" ContentType="image/png"/>
  <Override PartName="/ppt/media/image8.png" ContentType="image/png"/>
  <Override PartName="/ppt/media/image6.png" ContentType="image/png"/>
  <Override PartName="/ppt/media/image7.png" ContentType="image/png"/>
  <Override PartName="/ppt/media/image4.png" ContentType="image/png"/>
  <Override PartName="/ppt/media/image3.png" ContentType="image/png"/>
  <Override PartName="/ppt/media/image5.jpeg" ContentType="image/jpeg"/>
  <Override PartName="/ppt/media/image2.png" ContentType="image/png"/>
  <Override PartName="/ppt/media/image11.png" ContentType="image/png"/>
  <Override PartName="/ppt/media/image1.png" ContentType="image/png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</Types>
</file>

<file path=_rels/.rels><?xml version="1.0" encoding="UTF-8"?>
<Relationships xmlns="http://schemas.openxmlformats.org/package/2006/relationships"><Relationship Id="rId1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</p:sldIdLst>
  <p:sldSz cx="9144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7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38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9240" cy="45259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6" name="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  <p:pic>
        <p:nvPicPr>
          <p:cNvPr id="77" name="" descr=""/>
          <p:cNvPicPr/>
          <p:nvPr/>
        </p:nvPicPr>
        <p:blipFill>
          <a:blip r:embed="rId3"/>
          <a:stretch>
            <a:fillRect/>
          </a:stretch>
        </p:blipFill>
        <p:spPr>
          <a:xfrm>
            <a:off x="1735560" y="1599840"/>
            <a:ext cx="5671800" cy="45255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74680"/>
            <a:ext cx="8229240" cy="5298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5720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4525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396432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300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80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3964320"/>
            <a:ext cx="8229240" cy="21585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204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1200">
                <a:solidFill>
                  <a:srgbClr val="8b8b8b"/>
                </a:solidFill>
                <a:latin typeface="Calibri"/>
              </a:rPr>
              <a:t>15/04/15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9E6E1BC3-2734-4EC9-AC40-594D077C4D8C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/>
          <a:p>
            <a:pPr>
              <a:buSzPct val="45000"/>
              <a:buFont typeface="StarSymbol"/>
              <a:buChar char=""/>
            </a:pPr>
            <a:r>
              <a:rPr lang="en-US" sz="3200"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2400"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2000"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Sixth Outline Level</a:t>
            </a:r>
            <a:endParaRPr/>
          </a:p>
          <a:p>
            <a:pPr lvl="6">
              <a:buSzPct val="45000"/>
              <a:buFont typeface="StarSymbol"/>
              <a:buChar char=""/>
            </a:pPr>
            <a:r>
              <a:rPr lang="en-US" sz="2000">
                <a:latin typeface="Calibri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Click to edit the title text formatClick to edit Master title style</a:t>
            </a:r>
            <a:endParaRPr/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pPr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Click to edit the outline text format</a:t>
            </a:r>
            <a:endParaRPr/>
          </a:p>
          <a:p>
            <a:pPr lvl="1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Second Outline Level</a:t>
            </a:r>
            <a:endParaRPr/>
          </a:p>
          <a:p>
            <a:pPr lvl="2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Third Outline Level</a:t>
            </a:r>
            <a:endParaRPr/>
          </a:p>
          <a:p>
            <a:pPr lvl="3">
              <a:buSzPct val="75000"/>
              <a:buFont typeface="StarSymbol"/>
              <a:buChar char="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Fourth Outline Level</a:t>
            </a:r>
            <a:endParaRPr/>
          </a:p>
          <a:p>
            <a:pPr lvl="4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Fifth Outline Level</a:t>
            </a:r>
            <a:endParaRPr/>
          </a:p>
          <a:p>
            <a:pPr lvl="5">
              <a:buSzPct val="45000"/>
              <a:buFont typeface="StarSymbol"/>
              <a:buChar char="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Sixth Outline Level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Seventh Outline LevelClick to edit Master text styles</a:t>
            </a:r>
            <a:endParaRPr/>
          </a:p>
          <a:p>
            <a:pPr lvl="1">
              <a:lnSpc>
                <a:spcPct val="100000"/>
              </a:lnSpc>
              <a:buFont typeface="Arial"/>
              <a:buChar char="–"/>
            </a:pPr>
            <a:r>
              <a:rPr lang="en-US" sz="2800">
                <a:solidFill>
                  <a:srgbClr val="000000"/>
                </a:solidFill>
                <a:latin typeface="Calibri"/>
              </a:rPr>
              <a:t>Second level</a:t>
            </a:r>
            <a:endParaRPr/>
          </a:p>
          <a:p>
            <a:pPr lvl="2">
              <a:lnSpc>
                <a:spcPct val="100000"/>
              </a:lnSpc>
              <a:buFont typeface="Arial"/>
              <a:buChar char="•"/>
            </a:pPr>
            <a:r>
              <a:rPr lang="en-US" sz="2400">
                <a:solidFill>
                  <a:srgbClr val="000000"/>
                </a:solidFill>
                <a:latin typeface="Calibri"/>
              </a:rPr>
              <a:t>Third level</a:t>
            </a:r>
            <a:endParaRPr/>
          </a:p>
          <a:p>
            <a:pPr lvl="3">
              <a:lnSpc>
                <a:spcPct val="100000"/>
              </a:lnSpc>
              <a:buFont typeface="Arial"/>
              <a:buChar char="–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Fourth level</a:t>
            </a:r>
            <a:endParaRPr/>
          </a:p>
          <a:p>
            <a:pPr lvl="4">
              <a:lnSpc>
                <a:spcPct val="100000"/>
              </a:lnSpc>
              <a:buFont typeface="Arial"/>
              <a:buChar char="»"/>
            </a:pPr>
            <a:r>
              <a:rPr lang="en-US" sz="2000">
                <a:solidFill>
                  <a:srgbClr val="000000"/>
                </a:solidFill>
                <a:latin typeface="Calibri"/>
              </a:rPr>
              <a:t>Fifth level</a:t>
            </a:r>
            <a:endParaRPr/>
          </a:p>
        </p:txBody>
      </p:sp>
      <p:sp>
        <p:nvSpPr>
          <p:cNvPr id="41" name="PlaceHolder 3"/>
          <p:cNvSpPr>
            <a:spLocks noGrp="1"/>
          </p:cNvSpPr>
          <p:nvPr>
            <p:ph type="dt"/>
          </p:nvPr>
        </p:nvSpPr>
        <p:spPr>
          <a:xfrm>
            <a:off x="457200" y="6356520"/>
            <a:ext cx="213336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IN" sz="1200">
                <a:solidFill>
                  <a:srgbClr val="8b8b8b"/>
                </a:solidFill>
                <a:latin typeface="Calibri"/>
              </a:rPr>
              <a:t>15/04/15</a:t>
            </a:r>
            <a:endParaRPr/>
          </a:p>
        </p:txBody>
      </p:sp>
      <p:sp>
        <p:nvSpPr>
          <p:cNvPr id="42" name="PlaceHolder 4"/>
          <p:cNvSpPr>
            <a:spLocks noGrp="1"/>
          </p:cNvSpPr>
          <p:nvPr>
            <p:ph type="ftr"/>
          </p:nvPr>
        </p:nvSpPr>
        <p:spPr>
          <a:xfrm>
            <a:off x="3124080" y="6356520"/>
            <a:ext cx="289512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3" name="PlaceHolder 5"/>
          <p:cNvSpPr>
            <a:spLocks noGrp="1"/>
          </p:cNvSpPr>
          <p:nvPr>
            <p:ph type="sldNum"/>
          </p:nvPr>
        </p:nvSpPr>
        <p:spPr>
          <a:xfrm>
            <a:off x="6553080" y="6356520"/>
            <a:ext cx="213336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CD81042F-D117-469F-BD6B-EE970BABBA71}" type="slidenum">
              <a:rPr lang="en-IN" sz="1200">
                <a:solidFill>
                  <a:srgbClr val="8b8b8b"/>
                </a:solidFill>
                <a:latin typeface="Calibri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TextShape 1"/>
          <p:cNvSpPr txBox="1"/>
          <p:nvPr/>
        </p:nvSpPr>
        <p:spPr>
          <a:xfrm>
            <a:off x="685800" y="685800"/>
            <a:ext cx="7772040" cy="146952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b="1" i="1" lang="en-US" sz="4400">
                <a:solidFill>
                  <a:srgbClr val="1f497d"/>
                </a:solidFill>
                <a:latin typeface="Calibri"/>
              </a:rPr>
              <a:t>PYRAMINX…..The Untold Story</a:t>
            </a:r>
            <a:r>
              <a:rPr lang="en-US" sz="4400">
                <a:solidFill>
                  <a:srgbClr val="000000"/>
                </a:solidFill>
                <a:latin typeface="Calibri"/>
              </a:rPr>
              <a:t>..</a:t>
            </a:r>
            <a:endParaRPr/>
          </a:p>
        </p:txBody>
      </p:sp>
      <p:sp>
        <p:nvSpPr>
          <p:cNvPr id="79" name="TextShape 2"/>
          <p:cNvSpPr txBox="1"/>
          <p:nvPr/>
        </p:nvSpPr>
        <p:spPr>
          <a:xfrm>
            <a:off x="1295280" y="2819520"/>
            <a:ext cx="6400440" cy="251424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</a:pPr>
            <a:r>
              <a:rPr b="1" lang="en-IN" sz="3200">
                <a:solidFill>
                  <a:srgbClr val="000000"/>
                </a:solidFill>
                <a:latin typeface="Calibri"/>
              </a:rPr>
              <a:t>Karan Chadha - 140070014</a:t>
            </a:r>
            <a:endParaRPr/>
          </a:p>
          <a:p>
            <a:pPr>
              <a:lnSpc>
                <a:spcPct val="100000"/>
              </a:lnSpc>
            </a:pPr>
            <a:r>
              <a:rPr b="1" lang="en-IN" sz="3200">
                <a:solidFill>
                  <a:srgbClr val="000000"/>
                </a:solidFill>
                <a:latin typeface="Calibri"/>
              </a:rPr>
              <a:t>Kalpesh Krishna - 140070017</a:t>
            </a:r>
            <a:endParaRPr/>
          </a:p>
          <a:p>
            <a:pPr>
              <a:lnSpc>
                <a:spcPct val="100000"/>
              </a:lnSpc>
            </a:pPr>
            <a:r>
              <a:rPr b="1" lang="en-IN" sz="3200">
                <a:solidFill>
                  <a:srgbClr val="000000"/>
                </a:solidFill>
                <a:latin typeface="Calibri"/>
              </a:rPr>
              <a:t>Roshan Nayak - 140040097</a:t>
            </a:r>
            <a:endParaRPr/>
          </a:p>
          <a:p>
            <a:pPr>
              <a:lnSpc>
                <a:spcPct val="100000"/>
              </a:lnSpc>
            </a:pPr>
            <a:r>
              <a:rPr b="1" lang="en-IN" sz="3200">
                <a:solidFill>
                  <a:srgbClr val="000000"/>
                </a:solidFill>
                <a:latin typeface="Calibri"/>
              </a:rPr>
              <a:t>Harita Parmar - 140110014</a:t>
            </a:r>
            <a:endParaRPr/>
          </a:p>
          <a:p>
            <a:pPr algn="ctr"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Mode-3</a:t>
            </a:r>
            <a:r>
              <a:rPr lang="en-US" sz="4400">
                <a:solidFill>
                  <a:srgbClr val="000000"/>
                </a:solidFill>
                <a:latin typeface="Calibri"/>
              </a:rPr>
              <a:t>
</a:t>
            </a:r>
            <a:r>
              <a:rPr lang="en-US" sz="4400">
                <a:solidFill>
                  <a:srgbClr val="000000"/>
                </a:solidFill>
                <a:latin typeface="Calibri"/>
              </a:rPr>
              <a:t>Algorithm Display</a:t>
            </a:r>
            <a:endParaRPr/>
          </a:p>
        </p:txBody>
      </p:sp>
      <p:pic>
        <p:nvPicPr>
          <p:cNvPr id="98" name="Content Placeholder 6" descr=""/>
          <p:cNvPicPr/>
          <p:nvPr/>
        </p:nvPicPr>
        <p:blipFill>
          <a:blip r:embed="rId1"/>
          <a:srcRect l="211566" t="288541" r="968740" b="115234"/>
          <a:stretch>
            <a:fillRect/>
          </a:stretch>
        </p:blipFill>
        <p:spPr>
          <a:xfrm>
            <a:off x="1447920" y="1447920"/>
            <a:ext cx="6576840" cy="54097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9" dur="indefinite" restart="never" nodeType="tmRoot">
          <p:childTnLst>
            <p:seq>
              <p:cTn id="2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Algorithm finder GUI</a:t>
            </a:r>
            <a:endParaRPr/>
          </a:p>
        </p:txBody>
      </p:sp>
      <p:pic>
        <p:nvPicPr>
          <p:cNvPr id="100" name="Content Placeholder 3" descr=""/>
          <p:cNvPicPr/>
          <p:nvPr/>
        </p:nvPicPr>
        <p:blipFill>
          <a:blip r:embed="rId1"/>
          <a:srcRect l="265592" t="240494" r="725402" b="355729"/>
          <a:stretch>
            <a:fillRect/>
          </a:stretch>
        </p:blipFill>
        <p:spPr>
          <a:xfrm>
            <a:off x="685800" y="1371600"/>
            <a:ext cx="8054280" cy="5486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21" dur="indefinite" restart="never" nodeType="tmRoot">
          <p:childTnLst>
            <p:seq>
              <p:cTn id="2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Challenge</a:t>
            </a:r>
            <a:endParaRPr/>
          </a:p>
        </p:txBody>
      </p:sp>
      <p:sp>
        <p:nvSpPr>
          <p:cNvPr id="102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The time taken for BFS algorithm was more than a day , this was rectified by changing data structure used . We changed simple array based implementation to the Binary search tree implementation and used AVL to balanced th trees. This reduced many steps from </a:t>
            </a:r>
            <a:r>
              <a:rPr b="1" lang="en-US" sz="3200">
                <a:solidFill>
                  <a:srgbClr val="000000"/>
                </a:solidFill>
                <a:latin typeface="Calibri"/>
              </a:rPr>
              <a:t>O(n)  </a:t>
            </a:r>
            <a:r>
              <a:rPr lang="en-US" sz="3200">
                <a:solidFill>
                  <a:srgbClr val="000000"/>
                </a:solidFill>
                <a:latin typeface="Calibri"/>
              </a:rPr>
              <a:t>to </a:t>
            </a:r>
            <a:r>
              <a:rPr b="1" lang="en-US" sz="3200">
                <a:solidFill>
                  <a:srgbClr val="000000"/>
                </a:solidFill>
                <a:latin typeface="Calibri"/>
              </a:rPr>
              <a:t>O(log n) </a:t>
            </a:r>
            <a:r>
              <a:rPr lang="en-US" sz="3200">
                <a:solidFill>
                  <a:srgbClr val="000000"/>
                </a:solidFill>
                <a:latin typeface="Calibri"/>
              </a:rPr>
              <a:t>and time reduced to 15 seconds in worst case scenario and 4 seconds on an average.</a:t>
            </a:r>
            <a:r>
              <a:rPr b="1" lang="en-US" sz="3200">
                <a:solidFill>
                  <a:srgbClr val="000000"/>
                </a:solidFill>
                <a:latin typeface="Calibri"/>
              </a:rPr>
              <a:t>  </a:t>
            </a:r>
            <a:endParaRPr/>
          </a:p>
        </p:txBody>
      </p:sp>
    </p:spTree>
  </p:cSld>
  <p:timing>
    <p:tnLst>
      <p:par>
        <p:cTn id="23" dur="indefinite" restart="never" nodeType="tmRoot">
          <p:childTnLst>
            <p:seq>
              <p:cTn id="2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Future work</a:t>
            </a:r>
            <a:endParaRPr/>
          </a:p>
        </p:txBody>
      </p:sp>
      <p:sp>
        <p:nvSpPr>
          <p:cNvPr id="104" name="TextShape 2"/>
          <p:cNvSpPr txBox="1"/>
          <p:nvPr/>
        </p:nvSpPr>
        <p:spPr>
          <a:xfrm>
            <a:off x="457200" y="1600200"/>
            <a:ext cx="8229240" cy="45255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We can improve algorithm finder by adding links between stickers 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Implement 3-D pyraminx 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Change menu bar from a bash script to a GUI 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Improve interface for Android app.</a:t>
            </a:r>
            <a:endParaRPr/>
          </a:p>
        </p:txBody>
      </p:sp>
    </p:spTree>
  </p:cSld>
  <p:timing>
    <p:tnLst>
      <p:par>
        <p:cTn id="25" dur="indefinite" restart="never" nodeType="tmRoot">
          <p:childTnLst>
            <p:seq>
              <p:cTn id="2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Problem Statement</a:t>
            </a:r>
            <a:endParaRPr/>
          </a:p>
        </p:txBody>
      </p:sp>
      <p:sp>
        <p:nvSpPr>
          <p:cNvPr id="81" name="TextShape 2"/>
          <p:cNvSpPr txBox="1"/>
          <p:nvPr/>
        </p:nvSpPr>
        <p:spPr>
          <a:xfrm>
            <a:off x="457200" y="1600200"/>
            <a:ext cx="8229240" cy="5105160"/>
          </a:xfrm>
          <a:prstGeom prst="rect">
            <a:avLst/>
          </a:prstGeom>
        </p:spPr>
        <p:txBody>
          <a:bodyPr/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To detect colors of stickers of pyraminx using image processing and send this data to computer 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To find fastest solution to that pyraminx.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To generate scrambling algorithms and implement GUI to solve the pyraminx.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To provide analysis on the user solve.</a:t>
            </a:r>
            <a:endParaRPr/>
          </a:p>
          <a:p>
            <a:pPr>
              <a:lnSpc>
                <a:spcPct val="100000"/>
              </a:lnSpc>
              <a:buFont typeface="Arial"/>
              <a:buChar char="•"/>
            </a:pPr>
            <a:r>
              <a:rPr lang="en-US" sz="3200">
                <a:solidFill>
                  <a:srgbClr val="000000"/>
                </a:solidFill>
                <a:latin typeface="Calibri"/>
              </a:rPr>
              <a:t>To generate cubing algorithms for tasks on pyraminx. And to implement the GUI for the same.</a:t>
            </a:r>
            <a:endParaRPr/>
          </a:p>
          <a:p>
            <a:pPr>
              <a:lnSpc>
                <a:spcPct val="100000"/>
              </a:lnSpc>
            </a:pPr>
            <a:endParaRPr/>
          </a:p>
        </p:txBody>
      </p:sp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Android app and Image processing</a:t>
            </a:r>
            <a:endParaRPr/>
          </a:p>
        </p:txBody>
      </p:sp>
      <p:pic>
        <p:nvPicPr>
          <p:cNvPr id="83" name="Content Placeholder 3" descr=""/>
          <p:cNvPicPr/>
          <p:nvPr/>
        </p:nvPicPr>
        <p:blipFill>
          <a:blip r:embed="rId1"/>
          <a:stretch>
            <a:fillRect/>
          </a:stretch>
        </p:blipFill>
        <p:spPr>
          <a:xfrm>
            <a:off x="1371600" y="1371600"/>
            <a:ext cx="2895120" cy="5333760"/>
          </a:xfrm>
          <a:prstGeom prst="rect">
            <a:avLst/>
          </a:prstGeom>
          <a:ln>
            <a:noFill/>
          </a:ln>
        </p:spPr>
      </p:pic>
      <p:pic>
        <p:nvPicPr>
          <p:cNvPr id="84" name="Picture 4" descr=""/>
          <p:cNvPicPr/>
          <p:nvPr/>
        </p:nvPicPr>
        <p:blipFill>
          <a:blip r:embed="rId2"/>
          <a:stretch>
            <a:fillRect/>
          </a:stretch>
        </p:blipFill>
        <p:spPr>
          <a:xfrm>
            <a:off x="4572000" y="1371600"/>
            <a:ext cx="2900880" cy="54860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Menu script</a:t>
            </a:r>
            <a:endParaRPr/>
          </a:p>
        </p:txBody>
      </p:sp>
      <p:pic>
        <p:nvPicPr>
          <p:cNvPr id="86" name="Content Placeholder 5" descr=""/>
          <p:cNvPicPr/>
          <p:nvPr/>
        </p:nvPicPr>
        <p:blipFill>
          <a:blip r:embed="rId1"/>
          <a:srcRect l="130380" t="96093" r="1536749" b="1943098"/>
          <a:stretch>
            <a:fillRect/>
          </a:stretch>
        </p:blipFill>
        <p:spPr>
          <a:xfrm>
            <a:off x="0" y="2286000"/>
            <a:ext cx="9143640" cy="3532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Setup Script</a:t>
            </a:r>
            <a:endParaRPr/>
          </a:p>
        </p:txBody>
      </p:sp>
      <p:pic>
        <p:nvPicPr>
          <p:cNvPr id="88" name="Content Placeholder 5" descr=""/>
          <p:cNvPicPr/>
          <p:nvPr/>
        </p:nvPicPr>
        <p:blipFill>
          <a:blip r:embed="rId1"/>
          <a:srcRect l="130380" t="96093" r="1563762" b="1991145"/>
          <a:stretch>
            <a:fillRect/>
          </a:stretch>
        </p:blipFill>
        <p:spPr>
          <a:xfrm>
            <a:off x="0" y="1905120"/>
            <a:ext cx="9143640" cy="3402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Mode-1 </a:t>
            </a:r>
            <a:r>
              <a:rPr lang="en-US" sz="4400">
                <a:solidFill>
                  <a:srgbClr val="000000"/>
                </a:solidFill>
                <a:latin typeface="Calibri"/>
              </a:rPr>
              <a:t>
</a:t>
            </a:r>
            <a:r>
              <a:rPr lang="en-US" sz="4400">
                <a:solidFill>
                  <a:srgbClr val="000000"/>
                </a:solidFill>
                <a:latin typeface="Calibri"/>
              </a:rPr>
              <a:t>IP Receiver</a:t>
            </a:r>
            <a:endParaRPr/>
          </a:p>
        </p:txBody>
      </p:sp>
      <p:pic>
        <p:nvPicPr>
          <p:cNvPr id="90" name="Content Placeholder 5" descr=""/>
          <p:cNvPicPr/>
          <p:nvPr/>
        </p:nvPicPr>
        <p:blipFill>
          <a:blip r:embed="rId1"/>
          <a:srcRect l="130380" t="96093" r="1266325" b="67057"/>
          <a:stretch>
            <a:fillRect/>
          </a:stretch>
        </p:blipFill>
        <p:spPr>
          <a:xfrm>
            <a:off x="1676520" y="1447920"/>
            <a:ext cx="5257440" cy="5452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Solution Display</a:t>
            </a:r>
            <a:endParaRPr/>
          </a:p>
        </p:txBody>
      </p:sp>
      <p:pic>
        <p:nvPicPr>
          <p:cNvPr id="92" name="Content Placeholder 5" descr=""/>
          <p:cNvPicPr/>
          <p:nvPr/>
        </p:nvPicPr>
        <p:blipFill>
          <a:blip r:embed="rId1"/>
          <a:srcRect l="211493" t="192317" r="887628" b="115234"/>
          <a:stretch>
            <a:fillRect/>
          </a:stretch>
        </p:blipFill>
        <p:spPr>
          <a:xfrm>
            <a:off x="1295280" y="1295280"/>
            <a:ext cx="6821640" cy="5562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Pyraminx Shuffler GUI</a:t>
            </a:r>
            <a:endParaRPr/>
          </a:p>
        </p:txBody>
      </p:sp>
      <p:pic>
        <p:nvPicPr>
          <p:cNvPr id="94" name="Content Placeholder 5" descr=""/>
          <p:cNvPicPr/>
          <p:nvPr/>
        </p:nvPicPr>
        <p:blipFill>
          <a:blip r:embed="rId1"/>
          <a:srcRect l="238579" t="192317" r="671303" b="67057"/>
          <a:stretch>
            <a:fillRect/>
          </a:stretch>
        </p:blipFill>
        <p:spPr>
          <a:xfrm>
            <a:off x="1066680" y="1295280"/>
            <a:ext cx="7416360" cy="55623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TextShape 1"/>
          <p:cNvSpPr txBox="1"/>
          <p:nvPr/>
        </p:nvSpPr>
        <p:spPr>
          <a:xfrm>
            <a:off x="457200" y="274680"/>
            <a:ext cx="8229240" cy="1142640"/>
          </a:xfrm>
          <a:prstGeom prst="rect">
            <a:avLst/>
          </a:prstGeom>
        </p:spPr>
        <p:txBody>
          <a:bodyPr anchor="ctr"/>
          <a:p>
            <a:pPr algn="ctr">
              <a:lnSpc>
                <a:spcPct val="100000"/>
              </a:lnSpc>
            </a:pPr>
            <a:r>
              <a:rPr lang="en-US" sz="4400">
                <a:solidFill>
                  <a:srgbClr val="000000"/>
                </a:solidFill>
                <a:latin typeface="Calibri"/>
              </a:rPr>
              <a:t>Mode-2</a:t>
            </a:r>
            <a:r>
              <a:rPr lang="en-US" sz="4400">
                <a:solidFill>
                  <a:srgbClr val="000000"/>
                </a:solidFill>
                <a:latin typeface="Calibri"/>
              </a:rPr>
              <a:t>
</a:t>
            </a:r>
            <a:r>
              <a:rPr lang="en-US" sz="4400">
                <a:solidFill>
                  <a:srgbClr val="000000"/>
                </a:solidFill>
                <a:latin typeface="Calibri"/>
              </a:rPr>
              <a:t>Analysis</a:t>
            </a:r>
            <a:endParaRPr/>
          </a:p>
        </p:txBody>
      </p:sp>
      <p:pic>
        <p:nvPicPr>
          <p:cNvPr id="96" name="Content Placeholder 5" descr=""/>
          <p:cNvPicPr/>
          <p:nvPr/>
        </p:nvPicPr>
        <p:blipFill>
          <a:blip r:embed="rId1"/>
          <a:srcRect l="130380" t="96093" r="1049926" b="0"/>
          <a:stretch>
            <a:fillRect/>
          </a:stretch>
        </p:blipFill>
        <p:spPr>
          <a:xfrm>
            <a:off x="1828800" y="1426320"/>
            <a:ext cx="5866920" cy="543132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